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egf" initials="s" lastIdx="1" clrIdx="0">
    <p:extLst>
      <p:ext uri="{19B8F6BF-5375-455C-9EA6-DF929625EA0E}">
        <p15:presenceInfo xmlns:p15="http://schemas.microsoft.com/office/powerpoint/2012/main" userId="f6ae99d4ef33ac6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47" autoAdjust="0"/>
    <p:restoredTop sz="94660"/>
  </p:normalViewPr>
  <p:slideViewPr>
    <p:cSldViewPr>
      <p:cViewPr varScale="1">
        <p:scale>
          <a:sx n="93" d="100"/>
          <a:sy n="93" d="100"/>
        </p:scale>
        <p:origin x="1157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graf.Darstellung!$A$21</c:f>
              <c:strCache>
                <c:ptCount val="1"/>
                <c:pt idx="0">
                  <c:v>Einnahmen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graf.Darstellung!$K$20</c:f>
              <c:numCache>
                <c:formatCode>mmm\-yy</c:formatCode>
                <c:ptCount val="1"/>
                <c:pt idx="0">
                  <c:v>44805</c:v>
                </c:pt>
              </c:numCache>
            </c:numRef>
          </c:cat>
          <c:val>
            <c:numRef>
              <c:f>graf.Darstellung!$N$21</c:f>
              <c:numCache>
                <c:formatCode>General</c:formatCode>
                <c:ptCount val="1"/>
                <c:pt idx="0">
                  <c:v>379805.98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B6-419F-BAB6-060A72326732}"/>
            </c:ext>
          </c:extLst>
        </c:ser>
        <c:ser>
          <c:idx val="1"/>
          <c:order val="1"/>
          <c:tx>
            <c:strRef>
              <c:f>graf.Darstellung!$A$22</c:f>
              <c:strCache>
                <c:ptCount val="1"/>
                <c:pt idx="0">
                  <c:v>Ausgaben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graf.Darstellung!$K$20</c:f>
              <c:numCache>
                <c:formatCode>mmm\-yy</c:formatCode>
                <c:ptCount val="1"/>
                <c:pt idx="0">
                  <c:v>44805</c:v>
                </c:pt>
              </c:numCache>
            </c:numRef>
          </c:cat>
          <c:val>
            <c:numRef>
              <c:f>graf.Darstellung!$N$22</c:f>
              <c:numCache>
                <c:formatCode>General</c:formatCode>
                <c:ptCount val="1"/>
                <c:pt idx="0">
                  <c:v>357995.5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B6-419F-BAB6-060A72326732}"/>
            </c:ext>
          </c:extLst>
        </c:ser>
        <c:ser>
          <c:idx val="2"/>
          <c:order val="2"/>
          <c:tx>
            <c:strRef>
              <c:f>graf.Darstellung!$A$23</c:f>
              <c:strCache>
                <c:ptCount val="1"/>
                <c:pt idx="0">
                  <c:v>Bilanz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graf.Darstellung!$K$20</c:f>
              <c:numCache>
                <c:formatCode>mmm\-yy</c:formatCode>
                <c:ptCount val="1"/>
                <c:pt idx="0">
                  <c:v>44805</c:v>
                </c:pt>
              </c:numCache>
            </c:numRef>
          </c:cat>
          <c:val>
            <c:numRef>
              <c:f>graf.Darstellung!$N$23</c:f>
              <c:numCache>
                <c:formatCode>General</c:formatCode>
                <c:ptCount val="1"/>
                <c:pt idx="0">
                  <c:v>21810.48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B6-419F-BAB6-060A72326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492288"/>
        <c:axId val="108493824"/>
      </c:barChart>
      <c:dateAx>
        <c:axId val="10849228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08493824"/>
        <c:crosses val="autoZero"/>
        <c:auto val="1"/>
        <c:lblOffset val="100"/>
        <c:baseTimeUnit val="days"/>
      </c:dateAx>
      <c:valAx>
        <c:axId val="108493824"/>
        <c:scaling>
          <c:orientation val="minMax"/>
          <c:max val="42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492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3F1A-4E1D-859E-DA056DA8AE55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3F1A-4E1D-859E-DA056DA8AE5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3F1A-4E1D-859E-DA056DA8AE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graf.Darstellung!$A$161:$G$161</c:f>
              <c:strCache>
                <c:ptCount val="6"/>
                <c:pt idx="0">
                  <c:v>Einnahmen-Mitgliedsbeiträge</c:v>
                </c:pt>
                <c:pt idx="1">
                  <c:v>Einnahmen-Privatspenden</c:v>
                </c:pt>
                <c:pt idx="2">
                  <c:v>Einnahmen-Firmenspenden</c:v>
                </c:pt>
                <c:pt idx="3">
                  <c:v>Roaray</c:v>
                </c:pt>
                <c:pt idx="4">
                  <c:v>Einnahmen-Sonstige</c:v>
                </c:pt>
                <c:pt idx="5">
                  <c:v>Zuschüsse</c:v>
                </c:pt>
              </c:strCache>
            </c:strRef>
          </c:cat>
          <c:val>
            <c:numRef>
              <c:f>graf.Darstellung!$A$162:$G$162</c:f>
              <c:numCache>
                <c:formatCode>General</c:formatCode>
                <c:ptCount val="7"/>
                <c:pt idx="0">
                  <c:v>14759</c:v>
                </c:pt>
                <c:pt idx="1">
                  <c:v>139805.98000000001</c:v>
                </c:pt>
                <c:pt idx="2">
                  <c:v>26778.18</c:v>
                </c:pt>
                <c:pt idx="3" formatCode="#,##0">
                  <c:v>34000</c:v>
                </c:pt>
                <c:pt idx="4">
                  <c:v>4849.3999999999996</c:v>
                </c:pt>
                <c:pt idx="5">
                  <c:v>158971.4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1A-4E1D-859E-DA056DA8A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6"/>
        <c:delete val="1"/>
      </c:legendEntry>
      <c:layout>
        <c:manualLayout>
          <c:xMode val="edge"/>
          <c:yMode val="edge"/>
          <c:x val="6.171858880759281E-2"/>
          <c:y val="0.84269535353771596"/>
          <c:w val="0.91908041963591347"/>
          <c:h val="0.13873945779903599"/>
        </c:manualLayout>
      </c:layout>
      <c:overlay val="0"/>
      <c:txPr>
        <a:bodyPr/>
        <a:lstStyle/>
        <a:p>
          <a:pPr>
            <a:defRPr sz="12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890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6947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440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535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811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006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512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572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8630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432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814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FCBEC-DFFF-4031-B47B-233802297028}" type="datetimeFigureOut">
              <a:rPr lang="de-DE" smtClean="0"/>
              <a:t>01.01.2023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C3AF3-8985-4D96-9D53-415DE126166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0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prstClr val="black"/>
                </a:solidFill>
              </a:rPr>
              <a:t>KfBiA – Königsbrunn fördert Brunnenbau in Afrika e.V.</a:t>
            </a:r>
          </a:p>
          <a:p>
            <a:pPr algn="ctr"/>
            <a:r>
              <a:rPr lang="de-DE" sz="1600" b="1" dirty="0">
                <a:solidFill>
                  <a:prstClr val="black"/>
                </a:solidFill>
              </a:rPr>
              <a:t>Bilanz in Euro</a:t>
            </a:r>
          </a:p>
        </p:txBody>
      </p:sp>
      <p:sp>
        <p:nvSpPr>
          <p:cNvPr id="7" name="Rechteck 6"/>
          <p:cNvSpPr/>
          <p:nvPr/>
        </p:nvSpPr>
        <p:spPr>
          <a:xfrm>
            <a:off x="0" y="6021288"/>
            <a:ext cx="9144000" cy="836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prstClr val="black"/>
                </a:solidFill>
              </a:rPr>
              <a:t>Stand : 31.12.2022</a:t>
            </a:r>
          </a:p>
          <a:p>
            <a:pPr algn="ctr"/>
            <a:r>
              <a:rPr lang="de-DE" sz="1200" dirty="0">
                <a:solidFill>
                  <a:prstClr val="black"/>
                </a:solidFill>
              </a:rPr>
              <a:t>Erstellt: Siegfried Hertlen, 1. Vorstand KfBiA e.V.</a:t>
            </a: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5499723"/>
              </p:ext>
            </p:extLst>
          </p:nvPr>
        </p:nvGraphicFramePr>
        <p:xfrm>
          <a:off x="539552" y="1484784"/>
          <a:ext cx="806489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hteck 2">
            <a:extLst>
              <a:ext uri="{FF2B5EF4-FFF2-40B4-BE49-F238E27FC236}">
                <a16:creationId xmlns:a16="http://schemas.microsoft.com/office/drawing/2014/main" id="{A135CD16-A57B-46F0-9827-A4B3A789EF32}"/>
              </a:ext>
            </a:extLst>
          </p:cNvPr>
          <p:cNvSpPr/>
          <p:nvPr/>
        </p:nvSpPr>
        <p:spPr>
          <a:xfrm>
            <a:off x="2483768" y="2348880"/>
            <a:ext cx="12961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Einnahmen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9C7C9E8-7732-48EE-834A-37E3BE921664}"/>
              </a:ext>
            </a:extLst>
          </p:cNvPr>
          <p:cNvSpPr/>
          <p:nvPr/>
        </p:nvSpPr>
        <p:spPr>
          <a:xfrm>
            <a:off x="4139952" y="2636912"/>
            <a:ext cx="12961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Ausgaben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774BF44-70EB-4707-90C1-A845D8305CE7}"/>
              </a:ext>
            </a:extLst>
          </p:cNvPr>
          <p:cNvSpPr/>
          <p:nvPr/>
        </p:nvSpPr>
        <p:spPr>
          <a:xfrm>
            <a:off x="5724128" y="4437112"/>
            <a:ext cx="12961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Bilanz</a:t>
            </a:r>
          </a:p>
        </p:txBody>
      </p:sp>
    </p:spTree>
    <p:extLst>
      <p:ext uri="{BB962C8B-B14F-4D97-AF65-F5344CB8AC3E}">
        <p14:creationId xmlns:p14="http://schemas.microsoft.com/office/powerpoint/2010/main" val="192951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KfBiA – Königsbrunn fördert Brunnenbau in Afrika e.V.</a:t>
            </a:r>
          </a:p>
          <a:p>
            <a:pPr algn="ctr"/>
            <a:r>
              <a:rPr lang="de-DE" b="1" dirty="0">
                <a:solidFill>
                  <a:schemeClr val="tx1"/>
                </a:solidFill>
              </a:rPr>
              <a:t>Einnahmenentwicklung in Euro</a:t>
            </a:r>
          </a:p>
        </p:txBody>
      </p:sp>
      <p:sp>
        <p:nvSpPr>
          <p:cNvPr id="6" name="Rechteck 5"/>
          <p:cNvSpPr/>
          <p:nvPr/>
        </p:nvSpPr>
        <p:spPr>
          <a:xfrm>
            <a:off x="755576" y="119675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b="1" dirty="0">
                <a:solidFill>
                  <a:schemeClr val="tx1"/>
                </a:solidFill>
              </a:rPr>
              <a:t>Anteile - Gesamteinnahmen </a:t>
            </a:r>
          </a:p>
        </p:txBody>
      </p:sp>
      <p:sp>
        <p:nvSpPr>
          <p:cNvPr id="9" name="Rechteck 8"/>
          <p:cNvSpPr/>
          <p:nvPr/>
        </p:nvSpPr>
        <p:spPr>
          <a:xfrm>
            <a:off x="0" y="6021288"/>
            <a:ext cx="9144000" cy="836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prstClr val="black"/>
                </a:solidFill>
              </a:rPr>
              <a:t>Stand : 31.12.2022</a:t>
            </a:r>
          </a:p>
          <a:p>
            <a:pPr algn="ctr"/>
            <a:r>
              <a:rPr lang="de-DE" sz="1200" dirty="0">
                <a:solidFill>
                  <a:prstClr val="black"/>
                </a:solidFill>
              </a:rPr>
              <a:t>Erstellt: Siegfried Hertlen, 1. Vorstand KfBiA e.V.</a:t>
            </a:r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6856287"/>
              </p:ext>
            </p:extLst>
          </p:nvPr>
        </p:nvGraphicFramePr>
        <p:xfrm>
          <a:off x="1259632" y="1628801"/>
          <a:ext cx="655272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608247"/>
              </p:ext>
            </p:extLst>
          </p:nvPr>
        </p:nvGraphicFramePr>
        <p:xfrm>
          <a:off x="1756172" y="1268761"/>
          <a:ext cx="6128196" cy="4536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85069"/>
              </p:ext>
            </p:extLst>
          </p:nvPr>
        </p:nvGraphicFramePr>
        <p:xfrm>
          <a:off x="1756172" y="1340771"/>
          <a:ext cx="6128196" cy="4320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669673"/>
              </p:ext>
            </p:extLst>
          </p:nvPr>
        </p:nvGraphicFramePr>
        <p:xfrm>
          <a:off x="503548" y="1592797"/>
          <a:ext cx="806489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524082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Bildschirmpräsentation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Lenovo</dc:creator>
  <cp:lastModifiedBy>siegf</cp:lastModifiedBy>
  <cp:revision>342</cp:revision>
  <cp:lastPrinted>2019-03-21T08:04:59Z</cp:lastPrinted>
  <dcterms:created xsi:type="dcterms:W3CDTF">2019-02-01T08:33:45Z</dcterms:created>
  <dcterms:modified xsi:type="dcterms:W3CDTF">2023-01-01T06:30:11Z</dcterms:modified>
</cp:coreProperties>
</file>